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media/image19.jpg" ContentType="image/jpg"/>
  <Override PartName="/ppt/media/image23.jpg" ContentType="image/jpg"/>
  <Override PartName="/ppt/media/image24.jpg" ContentType="image/jpg"/>
  <Override PartName="/ppt/media/image25.jpg" ContentType="image/jpg"/>
  <Override PartName="/ppt/media/image26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3"/>
  </p:notesMasterIdLst>
  <p:handoutMasterIdLst>
    <p:handoutMasterId r:id="rId44"/>
  </p:handoutMasterIdLst>
  <p:sldIdLst>
    <p:sldId id="327" r:id="rId5"/>
    <p:sldId id="257" r:id="rId6"/>
    <p:sldId id="258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337" r:id="rId15"/>
    <p:sldId id="338" r:id="rId16"/>
    <p:sldId id="266" r:id="rId17"/>
    <p:sldId id="276" r:id="rId18"/>
    <p:sldId id="293" r:id="rId19"/>
    <p:sldId id="270" r:id="rId20"/>
    <p:sldId id="284" r:id="rId21"/>
    <p:sldId id="272" r:id="rId22"/>
    <p:sldId id="273" r:id="rId23"/>
    <p:sldId id="274" r:id="rId24"/>
    <p:sldId id="275" r:id="rId25"/>
    <p:sldId id="340" r:id="rId26"/>
    <p:sldId id="277" r:id="rId27"/>
    <p:sldId id="269" r:id="rId28"/>
    <p:sldId id="294" r:id="rId29"/>
    <p:sldId id="289" r:id="rId30"/>
    <p:sldId id="290" r:id="rId31"/>
    <p:sldId id="291" r:id="rId32"/>
    <p:sldId id="336" r:id="rId33"/>
    <p:sldId id="321" r:id="rId34"/>
    <p:sldId id="334" r:id="rId35"/>
    <p:sldId id="335" r:id="rId36"/>
    <p:sldId id="288" r:id="rId37"/>
    <p:sldId id="339" r:id="rId38"/>
    <p:sldId id="333" r:id="rId39"/>
    <p:sldId id="297" r:id="rId40"/>
    <p:sldId id="341" r:id="rId41"/>
    <p:sldId id="329" r:id="rId4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6942" autoAdjust="0"/>
    <p:restoredTop sz="85169"/>
  </p:normalViewPr>
  <p:slideViewPr>
    <p:cSldViewPr snapToGrid="0" snapToObjects="1">
      <p:cViewPr varScale="1">
        <p:scale>
          <a:sx n="62" d="100"/>
          <a:sy n="62" d="100"/>
        </p:scale>
        <p:origin x="16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png>
</file>

<file path=ppt/media/image28.jpe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jpe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28/10/2021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335799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Akshay Babasaheb More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28/10/2021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871080"/>
          </a:xfrm>
          <a:prstGeom prst="rect">
            <a:avLst/>
          </a:prstGeom>
        </p:spPr>
        <p:txBody>
          <a:bodyPr/>
          <a:lstStyle/>
          <a:p>
            <a:r>
              <a:rPr lang="en-US" sz="20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Data wrangling is the process of cleaning and unifying messy and complex data sets for easy access and analysis</a:t>
            </a:r>
            <a:r>
              <a:rPr lang="en-US" sz="2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1EE796-194E-433B-8C18-8F9BDF9E8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2641141"/>
            <a:ext cx="10404267" cy="384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9676-5194-4355-BB26-204EA0652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with API:-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5E01DA-609A-48F9-9C96-E87094D436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25624"/>
            <a:ext cx="16722671" cy="5032376"/>
          </a:xfrm>
        </p:spPr>
      </p:pic>
    </p:spTree>
    <p:extLst>
      <p:ext uri="{BB962C8B-B14F-4D97-AF65-F5344CB8AC3E}">
        <p14:creationId xmlns:p14="http://schemas.microsoft.com/office/powerpoint/2010/main" val="710523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ABD09-6CD2-420C-AED7-D9EED7CB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SQL Describe:-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C4B545-E06F-4B68-9193-E8AA4B27A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987" y="1841418"/>
            <a:ext cx="12677614" cy="6512168"/>
          </a:xfrm>
        </p:spPr>
      </p:pic>
    </p:spTree>
    <p:extLst>
      <p:ext uri="{BB962C8B-B14F-4D97-AF65-F5344CB8AC3E}">
        <p14:creationId xmlns:p14="http://schemas.microsoft.com/office/powerpoint/2010/main" val="1219641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0330FF4-562C-4388-85F0-567140AF9AF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34028" y="1503336"/>
            <a:ext cx="9804819" cy="4673627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45DD84-0A9B-4E7C-9A56-CE45F81A5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C75805-8F65-4AF3-BFD6-528AEBDD8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6358"/>
            <a:ext cx="12192000" cy="557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9988" y="1832813"/>
            <a:ext cx="9316720" cy="6965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Exploratory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data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analysis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results,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we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processed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data,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explored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it,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and</a:t>
            </a:r>
            <a:endParaRPr sz="2200">
              <a:latin typeface="Arial"/>
              <a:cs typeface="Arial"/>
            </a:endParaRPr>
          </a:p>
          <a:p>
            <a:pPr marL="241300">
              <a:lnSpc>
                <a:spcPct val="100000"/>
              </a:lnSpc>
              <a:spcBef>
                <a:spcPts val="5"/>
              </a:spcBef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applied one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hot</a:t>
            </a:r>
            <a:r>
              <a:rPr sz="2200" spc="-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encoding: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9988" y="5247894"/>
            <a:ext cx="969899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result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of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predictive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analysis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tells</a:t>
            </a:r>
            <a:r>
              <a:rPr sz="2200" spc="4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us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that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Arial"/>
                <a:cs typeface="Arial"/>
              </a:rPr>
              <a:t>We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found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3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best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estimator</a:t>
            </a:r>
            <a:endParaRPr sz="2200">
              <a:latin typeface="Arial"/>
              <a:cs typeface="Arial"/>
            </a:endParaRPr>
          </a:p>
          <a:p>
            <a:pPr marL="241300">
              <a:lnSpc>
                <a:spcPct val="100000"/>
              </a:lnSpc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came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up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to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be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our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Decision</a:t>
            </a:r>
            <a:r>
              <a:rPr sz="2200" spc="-3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Arial"/>
                <a:cs typeface="Arial"/>
              </a:rPr>
              <a:t>Tree</a:t>
            </a:r>
            <a:r>
              <a:rPr sz="2200" spc="5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15" dirty="0">
                <a:solidFill>
                  <a:srgbClr val="292929"/>
                </a:solidFill>
                <a:latin typeface="Arial"/>
                <a:cs typeface="Arial"/>
              </a:rPr>
              <a:t>Classifier,</a:t>
            </a:r>
            <a:r>
              <a:rPr sz="2200" spc="-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with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score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of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0,8889.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48969" y="444246"/>
            <a:ext cx="2142204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Resu</a:t>
            </a:r>
            <a:r>
              <a:rPr spc="-20" dirty="0"/>
              <a:t>l</a:t>
            </a:r>
            <a:r>
              <a:rPr spc="-5" dirty="0"/>
              <a:t>ts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54879" y="2351532"/>
            <a:ext cx="4085844" cy="2677668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1102975" y="6107986"/>
            <a:ext cx="314959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rgbClr val="1C7CDB"/>
                </a:solidFill>
                <a:latin typeface="Arial"/>
                <a:ea typeface="+mn-ea"/>
                <a:cs typeface="Arial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pPr marL="38100">
                <a:lnSpc>
                  <a:spcPts val="1864"/>
                </a:lnSpc>
              </a:pPr>
              <a:t>16</a:t>
            </a:fld>
            <a:endParaRPr spc="-5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82472" y="5252084"/>
            <a:ext cx="920559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25" dirty="0">
                <a:solidFill>
                  <a:srgbClr val="292929"/>
                </a:solidFill>
                <a:latin typeface="Arial"/>
                <a:cs typeface="Arial"/>
              </a:rPr>
              <a:t>We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can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appreciate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that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with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higher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flight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20" dirty="0">
                <a:solidFill>
                  <a:srgbClr val="292929"/>
                </a:solidFill>
                <a:latin typeface="Arial"/>
                <a:cs typeface="Arial"/>
              </a:rPr>
              <a:t>number,</a:t>
            </a:r>
            <a:r>
              <a:rPr sz="2200" spc="3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there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has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been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more </a:t>
            </a:r>
            <a:r>
              <a:rPr sz="2200" spc="-59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success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 rate.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44246"/>
            <a:ext cx="632587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Flight</a:t>
            </a:r>
            <a:r>
              <a:rPr spc="25" dirty="0"/>
              <a:t> </a:t>
            </a:r>
            <a:r>
              <a:rPr spc="-5" dirty="0"/>
              <a:t>Number</a:t>
            </a:r>
            <a:r>
              <a:rPr spc="20" dirty="0"/>
              <a:t> </a:t>
            </a:r>
            <a:r>
              <a:rPr spc="-5" dirty="0"/>
              <a:t>vs.</a:t>
            </a:r>
            <a:r>
              <a:rPr spc="-10" dirty="0"/>
              <a:t> Launch</a:t>
            </a:r>
            <a:r>
              <a:rPr spc="45" dirty="0"/>
              <a:t> </a:t>
            </a:r>
            <a:r>
              <a:rPr spc="-5" dirty="0"/>
              <a:t>Site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1502" y="2089784"/>
            <a:ext cx="11076432" cy="316230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1102975" y="6107986"/>
            <a:ext cx="314959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rgbClr val="1C7CDB"/>
                </a:solidFill>
                <a:latin typeface="Arial"/>
                <a:ea typeface="+mn-ea"/>
                <a:cs typeface="Arial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pPr marL="38100">
                <a:lnSpc>
                  <a:spcPts val="1864"/>
                </a:lnSpc>
              </a:pPr>
              <a:t>18</a:t>
            </a:fld>
            <a:endParaRPr spc="-5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69137" y="5007102"/>
            <a:ext cx="9424670" cy="12090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25" dirty="0">
                <a:solidFill>
                  <a:srgbClr val="292929"/>
                </a:solidFill>
                <a:latin typeface="Arial"/>
                <a:cs typeface="Arial"/>
              </a:rPr>
              <a:t>We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can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see that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in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0" dirty="0">
                <a:solidFill>
                  <a:srgbClr val="292929"/>
                </a:solidFill>
                <a:latin typeface="Arial"/>
                <a:cs typeface="Arial"/>
              </a:rPr>
              <a:t>VAFB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SLC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4E</a:t>
            </a:r>
            <a:r>
              <a:rPr sz="2200" spc="-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There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hasn’t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been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launchs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with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higher </a:t>
            </a:r>
            <a:r>
              <a:rPr sz="2200" spc="-59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payload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tan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10000kg.</a:t>
            </a:r>
            <a:endParaRPr sz="22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140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Also,</a:t>
            </a:r>
            <a:r>
              <a:rPr sz="2200" spc="-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Launches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with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higher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Payloads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tend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to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have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higher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success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rates.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50342"/>
            <a:ext cx="506920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Payload</a:t>
            </a:r>
            <a:r>
              <a:rPr spc="25" dirty="0"/>
              <a:t> </a:t>
            </a:r>
            <a:r>
              <a:rPr spc="-5" dirty="0"/>
              <a:t>vs.</a:t>
            </a:r>
            <a:r>
              <a:rPr spc="-20" dirty="0"/>
              <a:t> </a:t>
            </a:r>
            <a:r>
              <a:rPr spc="-10" dirty="0"/>
              <a:t>Launch</a:t>
            </a:r>
            <a:r>
              <a:rPr spc="25" dirty="0"/>
              <a:t> </a:t>
            </a:r>
            <a:r>
              <a:rPr spc="-5" dirty="0"/>
              <a:t>Site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1188" y="1843278"/>
            <a:ext cx="10546080" cy="316382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1102975" y="6107986"/>
            <a:ext cx="314959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rgbClr val="1C7CDB"/>
                </a:solidFill>
                <a:latin typeface="Arial"/>
                <a:ea typeface="+mn-ea"/>
                <a:cs typeface="Arial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pPr marL="38100">
                <a:lnSpc>
                  <a:spcPts val="1864"/>
                </a:lnSpc>
              </a:pPr>
              <a:t>19</a:t>
            </a:fld>
            <a:endParaRPr spc="-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7640" y="1960016"/>
            <a:ext cx="2734945" cy="3106420"/>
          </a:xfrm>
          <a:prstGeom prst="rect">
            <a:avLst/>
          </a:prstGeom>
        </p:spPr>
        <p:txBody>
          <a:bodyPr vert="horz" wrap="square" lIns="0" tIns="191135" rIns="0" bIns="0" rtlCol="0">
            <a:spAutoFit/>
          </a:bodyPr>
          <a:lstStyle/>
          <a:p>
            <a:pPr marL="240665" indent="-228600">
              <a:lnSpc>
                <a:spcPct val="100000"/>
              </a:lnSpc>
              <a:spcBef>
                <a:spcPts val="150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Executive</a:t>
            </a:r>
            <a:r>
              <a:rPr sz="2200" spc="-5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Summary</a:t>
            </a:r>
            <a:endParaRPr sz="2200">
              <a:latin typeface="Arial"/>
              <a:cs typeface="Arial"/>
            </a:endParaRPr>
          </a:p>
          <a:p>
            <a:pPr marL="240665" indent="-228600">
              <a:lnSpc>
                <a:spcPct val="100000"/>
              </a:lnSpc>
              <a:spcBef>
                <a:spcPts val="140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Introduction</a:t>
            </a:r>
            <a:endParaRPr sz="2200">
              <a:latin typeface="Arial"/>
              <a:cs typeface="Arial"/>
            </a:endParaRPr>
          </a:p>
          <a:p>
            <a:pPr marL="240665" indent="-228600">
              <a:lnSpc>
                <a:spcPct val="100000"/>
              </a:lnSpc>
              <a:spcBef>
                <a:spcPts val="140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Methodology</a:t>
            </a:r>
            <a:endParaRPr sz="2200">
              <a:latin typeface="Arial"/>
              <a:cs typeface="Arial"/>
            </a:endParaRPr>
          </a:p>
          <a:p>
            <a:pPr marL="240665" indent="-228600">
              <a:lnSpc>
                <a:spcPct val="100000"/>
              </a:lnSpc>
              <a:spcBef>
                <a:spcPts val="1390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Results</a:t>
            </a:r>
            <a:endParaRPr sz="2200">
              <a:latin typeface="Arial"/>
              <a:cs typeface="Arial"/>
            </a:endParaRPr>
          </a:p>
          <a:p>
            <a:pPr marL="240665" indent="-228600">
              <a:lnSpc>
                <a:spcPct val="100000"/>
              </a:lnSpc>
              <a:spcBef>
                <a:spcPts val="1410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Conclusion</a:t>
            </a:r>
            <a:endParaRPr sz="2200">
              <a:latin typeface="Arial"/>
              <a:cs typeface="Arial"/>
            </a:endParaRPr>
          </a:p>
          <a:p>
            <a:pPr marL="240665" indent="-228600">
              <a:lnSpc>
                <a:spcPct val="100000"/>
              </a:lnSpc>
              <a:spcBef>
                <a:spcPts val="140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Appendix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215751" y="6107986"/>
            <a:ext cx="201930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64"/>
              </a:lnSpc>
            </a:pPr>
            <a:fld id="{81D60167-4931-47E6-BA6A-407CBD079E47}" type="slidenum">
              <a:rPr sz="1600" spc="-5" dirty="0">
                <a:solidFill>
                  <a:srgbClr val="1C7CDB"/>
                </a:solidFill>
                <a:latin typeface="Arial"/>
                <a:cs typeface="Arial"/>
              </a:rPr>
              <a:t>2</a:t>
            </a:fld>
            <a:endParaRPr sz="16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50342"/>
            <a:ext cx="4914522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2108073"/>
            <a:ext cx="3678554" cy="1031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20" dirty="0">
                <a:solidFill>
                  <a:srgbClr val="292929"/>
                </a:solidFill>
                <a:latin typeface="Arial"/>
                <a:cs typeface="Arial"/>
              </a:rPr>
              <a:t>GTO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is</a:t>
            </a:r>
            <a:r>
              <a:rPr sz="2200" spc="-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 worst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ORBIT</a:t>
            </a:r>
            <a:r>
              <a:rPr sz="2200" spc="-3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for </a:t>
            </a:r>
            <a:r>
              <a:rPr sz="2200" spc="-59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successful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landings of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first 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stage.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44246"/>
            <a:ext cx="594360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Success</a:t>
            </a:r>
            <a:r>
              <a:rPr spc="10" dirty="0"/>
              <a:t> </a:t>
            </a:r>
            <a:r>
              <a:rPr spc="-5" dirty="0"/>
              <a:t>Rate</a:t>
            </a:r>
            <a:r>
              <a:rPr dirty="0"/>
              <a:t> </a:t>
            </a:r>
            <a:r>
              <a:rPr spc="-5" dirty="0"/>
              <a:t>vs.</a:t>
            </a:r>
            <a:r>
              <a:rPr spc="-20" dirty="0"/>
              <a:t> </a:t>
            </a:r>
            <a:r>
              <a:rPr spc="-5" dirty="0"/>
              <a:t>Orbit</a:t>
            </a:r>
            <a:r>
              <a:rPr spc="-80" dirty="0"/>
              <a:t> </a:t>
            </a:r>
            <a:r>
              <a:rPr spc="-55" dirty="0"/>
              <a:t>Type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36820" y="1400555"/>
            <a:ext cx="6733032" cy="462534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1102975" y="6107986"/>
            <a:ext cx="314959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rgbClr val="1C7CDB"/>
                </a:solidFill>
                <a:latin typeface="Arial"/>
                <a:ea typeface="+mn-ea"/>
                <a:cs typeface="Arial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pPr marL="38100">
                <a:lnSpc>
                  <a:spcPts val="1864"/>
                </a:lnSpc>
              </a:pPr>
              <a:t>20</a:t>
            </a:fld>
            <a:endParaRPr spc="-5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44246"/>
            <a:ext cx="599948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Flight</a:t>
            </a:r>
            <a:r>
              <a:rPr spc="20" dirty="0"/>
              <a:t> </a:t>
            </a:r>
            <a:r>
              <a:rPr spc="-5" dirty="0"/>
              <a:t>Number</a:t>
            </a:r>
            <a:r>
              <a:rPr spc="15" dirty="0"/>
              <a:t> </a:t>
            </a:r>
            <a:r>
              <a:rPr spc="-5" dirty="0"/>
              <a:t>vs.</a:t>
            </a:r>
            <a:r>
              <a:rPr spc="-20" dirty="0"/>
              <a:t> </a:t>
            </a:r>
            <a:r>
              <a:rPr spc="-5" dirty="0"/>
              <a:t>Orbit</a:t>
            </a:r>
            <a:r>
              <a:rPr spc="-65" dirty="0"/>
              <a:t> </a:t>
            </a:r>
            <a:r>
              <a:rPr spc="-55" dirty="0"/>
              <a:t>Type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4154" y="1930654"/>
            <a:ext cx="10515600" cy="321564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368933" y="5146294"/>
            <a:ext cx="7618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Calibri"/>
                <a:cs typeface="Calibri"/>
              </a:rPr>
              <a:t>VLEO,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15" dirty="0">
                <a:latin typeface="Calibri"/>
                <a:cs typeface="Calibri"/>
              </a:rPr>
              <a:t>SO,</a:t>
            </a:r>
            <a:r>
              <a:rPr sz="1800" spc="-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GEO </a:t>
            </a:r>
            <a:r>
              <a:rPr sz="1800" dirty="0">
                <a:latin typeface="Calibri"/>
                <a:cs typeface="Calibri"/>
              </a:rPr>
              <a:t>and </a:t>
            </a:r>
            <a:r>
              <a:rPr sz="1800" spc="-10" dirty="0">
                <a:latin typeface="Calibri"/>
                <a:cs typeface="Calibri"/>
              </a:rPr>
              <a:t>MEO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have</a:t>
            </a:r>
            <a:r>
              <a:rPr sz="1800" spc="-1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Little</a:t>
            </a:r>
            <a:r>
              <a:rPr sz="1800" spc="2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data,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and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only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in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more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recent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Flight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Numbers.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1102975" y="6107986"/>
            <a:ext cx="314959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rgbClr val="1C7CDB"/>
                </a:solidFill>
                <a:latin typeface="Arial"/>
                <a:ea typeface="+mn-ea"/>
                <a:cs typeface="Arial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pPr marL="38100">
                <a:lnSpc>
                  <a:spcPts val="1864"/>
                </a:lnSpc>
              </a:pPr>
              <a:t>21</a:t>
            </a:fld>
            <a:endParaRPr spc="-5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01751" y="4811014"/>
            <a:ext cx="1035113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9235">
              <a:lnSpc>
                <a:spcPct val="100000"/>
              </a:lnSpc>
              <a:spcBef>
                <a:spcPts val="95"/>
              </a:spcBef>
              <a:buChar char="•"/>
              <a:tabLst>
                <a:tab pos="241300" algn="l"/>
                <a:tab pos="241935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Most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launches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have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low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payloads,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and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ones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with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highest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payloads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go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to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 </a:t>
            </a:r>
            <a:r>
              <a:rPr sz="2200" spc="-6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VLEO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Orbit.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44246"/>
            <a:ext cx="474472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Payload</a:t>
            </a:r>
            <a:r>
              <a:rPr spc="15" dirty="0"/>
              <a:t> </a:t>
            </a:r>
            <a:r>
              <a:rPr spc="-5" dirty="0"/>
              <a:t>vs.</a:t>
            </a:r>
            <a:r>
              <a:rPr spc="-30" dirty="0"/>
              <a:t> </a:t>
            </a:r>
            <a:r>
              <a:rPr spc="-5" dirty="0"/>
              <a:t>Orbit</a:t>
            </a:r>
            <a:r>
              <a:rPr spc="-70" dirty="0"/>
              <a:t> </a:t>
            </a:r>
            <a:r>
              <a:rPr spc="-55" dirty="0"/>
              <a:t>Type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937288"/>
            <a:ext cx="12191999" cy="269670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1102975" y="6107986"/>
            <a:ext cx="314959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rgbClr val="1C7CDB"/>
                </a:solidFill>
                <a:latin typeface="Arial"/>
                <a:ea typeface="+mn-ea"/>
                <a:cs typeface="Arial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pPr marL="38100">
                <a:lnSpc>
                  <a:spcPts val="1864"/>
                </a:lnSpc>
              </a:pPr>
              <a:t>22</a:t>
            </a:fld>
            <a:endParaRPr spc="-5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06194" y="5381345"/>
            <a:ext cx="690562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Success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Rate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has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skyrocketed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with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each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passin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30" dirty="0">
                <a:solidFill>
                  <a:srgbClr val="292929"/>
                </a:solidFill>
                <a:latin typeface="Arial"/>
                <a:cs typeface="Arial"/>
              </a:rPr>
              <a:t>year.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50342"/>
            <a:ext cx="621919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Launch</a:t>
            </a:r>
            <a:r>
              <a:rPr spc="20" dirty="0"/>
              <a:t> </a:t>
            </a:r>
            <a:r>
              <a:rPr spc="-5" dirty="0"/>
              <a:t>Success</a:t>
            </a:r>
            <a:r>
              <a:rPr spc="-65" dirty="0"/>
              <a:t> </a:t>
            </a:r>
            <a:r>
              <a:rPr spc="-60" dirty="0"/>
              <a:t>Yearly</a:t>
            </a:r>
            <a:r>
              <a:rPr spc="-55" dirty="0"/>
              <a:t> </a:t>
            </a:r>
            <a:r>
              <a:rPr spc="-30" dirty="0"/>
              <a:t>Trend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48969" y="1766806"/>
            <a:ext cx="9519397" cy="3587005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1102975" y="6107986"/>
            <a:ext cx="314959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rgbClr val="1C7CDB"/>
                </a:solidFill>
                <a:latin typeface="Arial"/>
                <a:ea typeface="+mn-ea"/>
                <a:cs typeface="Arial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pPr marL="38100">
                <a:lnSpc>
                  <a:spcPts val="1864"/>
                </a:lnSpc>
              </a:pPr>
              <a:t>23</a:t>
            </a:fld>
            <a:endParaRPr spc="-5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</a:rPr>
              <a:t>Low weighted payload vs Heavy 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62D01C-D3A1-4BC6-BB5B-A96164C5B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48354"/>
            <a:ext cx="12192000" cy="537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28375" y="6088786"/>
            <a:ext cx="25146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1C7CDB"/>
                </a:solidFill>
                <a:latin typeface="Arial"/>
                <a:cs typeface="Arial"/>
              </a:rPr>
              <a:t>34</a:t>
            </a:r>
            <a:endParaRPr sz="16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8969" y="3618738"/>
            <a:ext cx="8629650" cy="171386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Replace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&lt;Folium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map</a:t>
            </a:r>
            <a:r>
              <a:rPr sz="2200" spc="3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screenshot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1&gt;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title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with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appropriate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title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292929"/>
              </a:buClr>
              <a:buFont typeface="Arial"/>
              <a:buChar char="•"/>
            </a:pP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292929"/>
              </a:buClr>
              <a:buFont typeface="Arial"/>
              <a:buChar char="•"/>
            </a:pPr>
            <a:endParaRPr sz="2450">
              <a:latin typeface="Arial"/>
              <a:cs typeface="Arial"/>
            </a:endParaRPr>
          </a:p>
          <a:p>
            <a:pPr marL="241300" marR="5080" indent="-228600">
              <a:lnSpc>
                <a:spcPts val="2570"/>
              </a:lnSpc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Explore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generated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folium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map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and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make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proper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screenshot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to </a:t>
            </a:r>
            <a:r>
              <a:rPr sz="2200" spc="-59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include</a:t>
            </a:r>
            <a:r>
              <a:rPr sz="2200" spc="-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all launch</a:t>
            </a:r>
            <a:r>
              <a:rPr sz="2200" spc="-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sites’</a:t>
            </a:r>
            <a:r>
              <a:rPr sz="2200" spc="-9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location markers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on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global </a:t>
            </a:r>
            <a:r>
              <a:rPr sz="2200" spc="-15" dirty="0">
                <a:solidFill>
                  <a:srgbClr val="292929"/>
                </a:solidFill>
                <a:latin typeface="Arial"/>
                <a:cs typeface="Arial"/>
              </a:rPr>
              <a:t>map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8969" y="5914440"/>
            <a:ext cx="570611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In this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map,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we can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see all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Launch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Sites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48969" y="450342"/>
            <a:ext cx="378841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Launch</a:t>
            </a:r>
            <a:r>
              <a:rPr spc="10" dirty="0"/>
              <a:t> </a:t>
            </a:r>
            <a:r>
              <a:rPr spc="-5" dirty="0"/>
              <a:t>Sites</a:t>
            </a:r>
            <a:r>
              <a:rPr spc="-30" dirty="0"/>
              <a:t> </a:t>
            </a:r>
            <a:r>
              <a:rPr dirty="0"/>
              <a:t>Map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472440" y="1210055"/>
            <a:ext cx="11290300" cy="4765675"/>
            <a:chOff x="472440" y="1210055"/>
            <a:chExt cx="11290300" cy="4765675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2440" y="1281683"/>
              <a:ext cx="10984992" cy="437540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89788" y="1210055"/>
              <a:ext cx="11172444" cy="476554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51101"/>
            <a:ext cx="9274175" cy="27495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Replace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&lt;Folium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map</a:t>
            </a:r>
            <a:r>
              <a:rPr sz="2200" spc="3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screenshot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2&gt;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title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with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appropriate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title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292929"/>
              </a:buClr>
              <a:buFont typeface="Arial"/>
              <a:buChar char="•"/>
            </a:pP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292929"/>
              </a:buClr>
              <a:buFont typeface="Arial"/>
              <a:buChar char="•"/>
            </a:pPr>
            <a:endParaRPr sz="23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Explore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folium</a:t>
            </a:r>
            <a:r>
              <a:rPr sz="2200" spc="3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map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and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make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proper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screenshot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to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show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color-</a:t>
            </a:r>
            <a:endParaRPr sz="2200">
              <a:latin typeface="Arial"/>
              <a:cs typeface="Arial"/>
            </a:endParaRPr>
          </a:p>
          <a:p>
            <a:pPr marL="241300">
              <a:lnSpc>
                <a:spcPct val="100000"/>
              </a:lnSpc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labeled</a:t>
            </a:r>
            <a:r>
              <a:rPr sz="2200" spc="-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launch</a:t>
            </a:r>
            <a:r>
              <a:rPr sz="2200" spc="-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outcomes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on</a:t>
            </a:r>
            <a:r>
              <a:rPr sz="2200" spc="-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map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3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Explain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important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elements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and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findings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on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screenshot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50342"/>
            <a:ext cx="5933440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Folium</a:t>
            </a:r>
            <a:r>
              <a:rPr spc="25" dirty="0"/>
              <a:t> </a:t>
            </a:r>
            <a:r>
              <a:rPr spc="-5" dirty="0"/>
              <a:t>Map</a:t>
            </a:r>
            <a:r>
              <a:rPr spc="-15" dirty="0"/>
              <a:t> </a:t>
            </a:r>
            <a:r>
              <a:rPr spc="-5" dirty="0"/>
              <a:t>Screenshot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7031" y="1356360"/>
            <a:ext cx="11053572" cy="5070348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1102975" y="6107986"/>
            <a:ext cx="314959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rgbClr val="1C7CDB"/>
                </a:solidFill>
                <a:latin typeface="Arial"/>
                <a:ea typeface="+mn-ea"/>
                <a:cs typeface="Arial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pPr marL="38100">
                <a:lnSpc>
                  <a:spcPts val="1864"/>
                </a:lnSpc>
              </a:pPr>
              <a:t>27</a:t>
            </a:fld>
            <a:endParaRPr spc="-5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716786"/>
            <a:ext cx="8301990" cy="30841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Replace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&lt;Folium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map</a:t>
            </a:r>
            <a:r>
              <a:rPr sz="2200" spc="3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screenshot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3&gt;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title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with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appropriate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title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292929"/>
              </a:buClr>
              <a:buFont typeface="Arial"/>
              <a:buChar char="•"/>
            </a:pP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292929"/>
              </a:buClr>
              <a:buFont typeface="Arial"/>
              <a:buChar char="•"/>
            </a:pPr>
            <a:endParaRPr sz="2300">
              <a:latin typeface="Arial"/>
              <a:cs typeface="Arial"/>
            </a:endParaRPr>
          </a:p>
          <a:p>
            <a:pPr marL="241300" marR="125095" indent="-228600">
              <a:lnSpc>
                <a:spcPct val="100000"/>
              </a:lnSpc>
              <a:spcBef>
                <a:spcPts val="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Explore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generated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folium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map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and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show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 the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screenshot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of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 </a:t>
            </a:r>
            <a:r>
              <a:rPr sz="2200" spc="-59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selected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launch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site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to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its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proximities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such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as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Arial"/>
                <a:cs typeface="Arial"/>
              </a:rPr>
              <a:t>railway,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Arial"/>
                <a:cs typeface="Arial"/>
              </a:rPr>
              <a:t>highway, </a:t>
            </a:r>
            <a:r>
              <a:rPr sz="2200" spc="-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coastline,</a:t>
            </a:r>
            <a:r>
              <a:rPr sz="2200" spc="-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with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distance calculated and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displayed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292929"/>
              </a:buClr>
              <a:buFont typeface="Arial"/>
              <a:buChar char="•"/>
            </a:pP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292929"/>
              </a:buClr>
              <a:buFont typeface="Arial"/>
              <a:buChar char="•"/>
            </a:pPr>
            <a:endParaRPr sz="23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Explain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important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elements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and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findings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on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screenshot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50342"/>
            <a:ext cx="5933440" cy="136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Folium</a:t>
            </a:r>
            <a:r>
              <a:rPr spc="25" dirty="0"/>
              <a:t> </a:t>
            </a:r>
            <a:r>
              <a:rPr spc="-5" dirty="0"/>
              <a:t>Map</a:t>
            </a:r>
            <a:r>
              <a:rPr spc="-15" dirty="0"/>
              <a:t> </a:t>
            </a:r>
            <a:r>
              <a:rPr spc="-5" dirty="0"/>
              <a:t>Screenshot</a:t>
            </a:r>
            <a:r>
              <a:rPr spc="25" dirty="0"/>
              <a:t> </a:t>
            </a:r>
            <a:r>
              <a:rPr spc="-5" dirty="0"/>
              <a:t>3&gt;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9619" y="1088136"/>
            <a:ext cx="10515600" cy="546506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1102975" y="6107986"/>
            <a:ext cx="314959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rgbClr val="1C7CDB"/>
                </a:solidFill>
                <a:latin typeface="Arial"/>
                <a:ea typeface="+mn-ea"/>
                <a:cs typeface="Arial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pPr marL="38100">
                <a:lnSpc>
                  <a:spcPts val="1864"/>
                </a:lnSpc>
              </a:pPr>
              <a:t>28</a:t>
            </a:fld>
            <a:endParaRPr spc="-5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F7E72-8BCF-45AF-AC98-673F302F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Launch sites:-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140ED5-5E3E-468F-9FA0-023B3E8A7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47973" y="1841418"/>
            <a:ext cx="14056963" cy="5016582"/>
          </a:xfrm>
        </p:spPr>
      </p:pic>
    </p:spTree>
    <p:extLst>
      <p:ext uri="{BB962C8B-B14F-4D97-AF65-F5344CB8AC3E}">
        <p14:creationId xmlns:p14="http://schemas.microsoft.com/office/powerpoint/2010/main" val="1683243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45867" y="2153602"/>
            <a:ext cx="10481945" cy="25507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Summary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of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methodologies: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In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this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project,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we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used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data collection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 from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CSV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file,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 we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preprocessed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data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through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Data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Wrangling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techniques,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performed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Exploratory</a:t>
            </a:r>
            <a:r>
              <a:rPr sz="2200" spc="3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Data</a:t>
            </a:r>
            <a:r>
              <a:rPr sz="2200" spc="-9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Analysis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through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SQL</a:t>
            </a:r>
            <a:r>
              <a:rPr sz="2200" spc="-7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queries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and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visualization,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and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created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four </a:t>
            </a:r>
            <a:r>
              <a:rPr sz="2200" spc="-59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prediction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models,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namely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SVM,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Decision</a:t>
            </a:r>
            <a:r>
              <a:rPr sz="2200" spc="-3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20" dirty="0">
                <a:solidFill>
                  <a:srgbClr val="292929"/>
                </a:solidFill>
                <a:latin typeface="Arial"/>
                <a:cs typeface="Arial"/>
              </a:rPr>
              <a:t>Tree,</a:t>
            </a:r>
            <a:r>
              <a:rPr sz="2200" spc="3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Logistic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Regression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and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K-nearest </a:t>
            </a:r>
            <a:r>
              <a:rPr sz="2200" spc="-59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15" dirty="0">
                <a:solidFill>
                  <a:srgbClr val="292929"/>
                </a:solidFill>
                <a:latin typeface="Arial"/>
                <a:cs typeface="Arial"/>
              </a:rPr>
              <a:t>Neighbor.</a:t>
            </a:r>
            <a:endParaRPr sz="2200" dirty="0">
              <a:latin typeface="Arial"/>
              <a:cs typeface="Arial"/>
            </a:endParaRPr>
          </a:p>
          <a:p>
            <a:pPr marL="241300" marR="337820" indent="-228600">
              <a:lnSpc>
                <a:spcPct val="100000"/>
              </a:lnSpc>
              <a:spcBef>
                <a:spcPts val="140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Summary</a:t>
            </a:r>
            <a:r>
              <a:rPr sz="2200" spc="3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of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all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results: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Arial"/>
                <a:cs typeface="Arial"/>
              </a:rPr>
              <a:t>We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 found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best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estimator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came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up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to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be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our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Decision </a:t>
            </a:r>
            <a:r>
              <a:rPr sz="2200" spc="-59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Arial"/>
                <a:cs typeface="Arial"/>
              </a:rPr>
              <a:t>Tree</a:t>
            </a:r>
            <a:r>
              <a:rPr sz="2200" spc="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15" dirty="0">
                <a:solidFill>
                  <a:srgbClr val="292929"/>
                </a:solidFill>
                <a:latin typeface="Arial"/>
                <a:cs typeface="Arial"/>
              </a:rPr>
              <a:t>Classifier.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215751" y="6107986"/>
            <a:ext cx="201930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64"/>
              </a:lnSpc>
            </a:pPr>
            <a:fld id="{81D60167-4931-47E6-BA6A-407CBD079E47}" type="slidenum">
              <a:rPr sz="1600" spc="-5" dirty="0">
                <a:solidFill>
                  <a:srgbClr val="1C7CDB"/>
                </a:solidFill>
                <a:latin typeface="Arial"/>
                <a:cs typeface="Arial"/>
              </a:rPr>
              <a:t>3</a:t>
            </a:fld>
            <a:endParaRPr sz="16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44246"/>
            <a:ext cx="5629323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Executive</a:t>
            </a:r>
            <a:r>
              <a:rPr spc="-40" dirty="0"/>
              <a:t> </a:t>
            </a:r>
            <a:r>
              <a:rPr spc="-5" dirty="0"/>
              <a:t>Summary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92C30-8270-4BAA-BAF7-AC2542903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Success Launch Site:-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35F968-25C9-47B5-958F-2B8DBC9B77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56840"/>
            <a:ext cx="10801027" cy="5176435"/>
          </a:xfrm>
        </p:spPr>
      </p:pic>
    </p:spTree>
    <p:extLst>
      <p:ext uri="{BB962C8B-B14F-4D97-AF65-F5344CB8AC3E}">
        <p14:creationId xmlns:p14="http://schemas.microsoft.com/office/powerpoint/2010/main" val="14234894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5A15D-740A-4F4A-96BA-795364A07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Highest Launch Site:-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C2D489-F054-4847-BF90-9399DBDBBA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1418"/>
            <a:ext cx="10515600" cy="4319752"/>
          </a:xfrm>
        </p:spPr>
      </p:pic>
    </p:spTree>
    <p:extLst>
      <p:ext uri="{BB962C8B-B14F-4D97-AF65-F5344CB8AC3E}">
        <p14:creationId xmlns:p14="http://schemas.microsoft.com/office/powerpoint/2010/main" val="31124420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ADD5A-30CA-4137-A240-B6648CC71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Predative Analysis:-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BBE2A7-C775-47EF-A7DF-9F5F6333BE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41417"/>
            <a:ext cx="13932976" cy="5442785"/>
          </a:xfrm>
        </p:spPr>
      </p:pic>
    </p:spTree>
    <p:extLst>
      <p:ext uri="{BB962C8B-B14F-4D97-AF65-F5344CB8AC3E}">
        <p14:creationId xmlns:p14="http://schemas.microsoft.com/office/powerpoint/2010/main" val="24058401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284A9-7D9C-4960-B6D8-48FDD1659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ACB07CD-C63E-4C23-97D9-D4911BC5C6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6554734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32052" y="5856223"/>
            <a:ext cx="729551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The</a:t>
            </a:r>
            <a:r>
              <a:rPr sz="2200" spc="1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model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with the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highest accuracy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 was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Decission</a:t>
            </a:r>
            <a:r>
              <a:rPr sz="2200" spc="-3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Arial"/>
                <a:cs typeface="Arial"/>
              </a:rPr>
              <a:t>Tree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44246"/>
            <a:ext cx="483108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Classification</a:t>
            </a:r>
            <a:r>
              <a:rPr spc="-200" dirty="0"/>
              <a:t> </a:t>
            </a:r>
            <a:r>
              <a:rPr spc="-5" dirty="0"/>
              <a:t>Accuracy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45463" y="1875294"/>
            <a:ext cx="9462388" cy="3897617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1102975" y="6107986"/>
            <a:ext cx="314959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rgbClr val="1C7CDB"/>
                </a:solidFill>
                <a:latin typeface="Arial"/>
                <a:ea typeface="+mn-ea"/>
                <a:cs typeface="Arial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pPr marL="38100">
                <a:lnSpc>
                  <a:spcPts val="1864"/>
                </a:lnSpc>
              </a:pPr>
              <a:t>36</a:t>
            </a:fld>
            <a:endParaRPr spc="-5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5771184"/>
            <a:ext cx="852678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For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all the</a:t>
            </a:r>
            <a:r>
              <a:rPr sz="2200" spc="2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models, the</a:t>
            </a:r>
            <a:r>
              <a:rPr sz="2200" spc="3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confussion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matrix</a:t>
            </a:r>
            <a:r>
              <a:rPr sz="2200" spc="25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292929"/>
                </a:solidFill>
                <a:latin typeface="Arial"/>
                <a:cs typeface="Arial"/>
              </a:rPr>
              <a:t>showed 3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 false</a:t>
            </a:r>
            <a:r>
              <a:rPr sz="2200" spc="10" dirty="0">
                <a:solidFill>
                  <a:srgbClr val="29292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292929"/>
                </a:solidFill>
                <a:latin typeface="Arial"/>
                <a:cs typeface="Arial"/>
              </a:rPr>
              <a:t>possitives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44246"/>
            <a:ext cx="355346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Confusion</a:t>
            </a:r>
            <a:r>
              <a:rPr spc="-15" dirty="0"/>
              <a:t> </a:t>
            </a:r>
            <a:r>
              <a:rPr spc="-5" dirty="0"/>
              <a:t>Matrix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00911" y="1983783"/>
            <a:ext cx="6982194" cy="378303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1102975" y="6107986"/>
            <a:ext cx="314959" cy="25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rgbClr val="1C7CDB"/>
                </a:solidFill>
                <a:latin typeface="Arial"/>
                <a:ea typeface="+mn-ea"/>
                <a:cs typeface="Arial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pPr marL="38100">
                <a:lnSpc>
                  <a:spcPts val="1864"/>
                </a:lnSpc>
              </a:pPr>
              <a:t>37</a:t>
            </a:fld>
            <a:endParaRPr spc="-5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000" b="1" i="0" dirty="0">
                <a:solidFill>
                  <a:srgbClr val="000000"/>
                </a:solidFill>
                <a:effectLst/>
                <a:latin typeface="Helvetica Neue"/>
              </a:rPr>
              <a:t>SpaceX Falcon 9 first stage Landing Prediction</a:t>
            </a:r>
          </a:p>
          <a:p>
            <a:pPr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000000"/>
                </a:solidFill>
                <a:effectLst/>
                <a:latin typeface="Helvetica Neue"/>
              </a:rPr>
              <a:t>Request to the SpaceX API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000000"/>
                </a:solidFill>
                <a:effectLst/>
                <a:latin typeface="Helvetica Neue"/>
              </a:rPr>
              <a:t>Clean the requested data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Qualitative Data Collection-Online Forum, Group Chat ,Web Survey Chat, Online Communication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Quantitative Data Collection- Face to Face, Phone ,Mail.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7200" b="0" i="0" dirty="0">
                <a:solidFill>
                  <a:schemeClr val="bg1">
                    <a:lumMod val="50000"/>
                  </a:schemeClr>
                </a:solidFill>
                <a:effectLst/>
                <a:latin typeface="Abadi" panose="020B0604020104020204" pitchFamily="34" charset="0"/>
              </a:rPr>
              <a:t>Data Acquisition: Identify and obtain access to the data within your sources.</a:t>
            </a:r>
          </a:p>
          <a:p>
            <a:pPr marL="457200" lvl="1" indent="0">
              <a:buNone/>
            </a:pPr>
            <a:endParaRPr lang="en-US" sz="7200" b="0" i="0" dirty="0">
              <a:solidFill>
                <a:srgbClr val="202124"/>
              </a:solidFill>
              <a:effectLst/>
              <a:latin typeface="Abadi" panose="020B0604020104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7200" b="0" i="0" dirty="0">
                <a:solidFill>
                  <a:schemeClr val="bg1">
                    <a:lumMod val="50000"/>
                  </a:schemeClr>
                </a:solidFill>
                <a:effectLst/>
                <a:latin typeface="Abadi" panose="020B0604020104020204" pitchFamily="34" charset="0"/>
              </a:rPr>
              <a:t>Joining Data: Combine the edited data for further use and analysis.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7200" b="0" i="0" dirty="0">
              <a:solidFill>
                <a:schemeClr val="bg1">
                  <a:lumMod val="50000"/>
                </a:schemeClr>
              </a:solidFill>
              <a:effectLst/>
              <a:latin typeface="Abadi" panose="020B0604020104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7200" b="0" i="0" dirty="0">
                <a:solidFill>
                  <a:schemeClr val="bg1">
                    <a:lumMod val="50000"/>
                  </a:schemeClr>
                </a:solidFill>
                <a:effectLst/>
                <a:latin typeface="Abadi" panose="020B0604020104020204" pitchFamily="34" charset="0"/>
              </a:rPr>
              <a:t>Data Cleansing: Redesign the data into a usable and functional format and correct/remove any bad data. </a:t>
            </a:r>
            <a:endParaRPr lang="en-US" sz="7600" dirty="0">
              <a:solidFill>
                <a:schemeClr val="bg1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exploratory data analysis (EDA) using visualization and SQL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813174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006B59-7F09-42E9-A9B6-04C5FC99B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946" y="1506675"/>
            <a:ext cx="12114508" cy="1384995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getBoosterVersion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):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AA22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</a:rPr>
              <a:t>'rocket’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]: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requests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</a:rPr>
              <a:t>"https://api.spacexdata.com/v4/rockets/"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+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json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solidFill>
                <a:srgbClr val="333333"/>
              </a:solidFill>
              <a:latin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BoosterVersion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append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</a:rPr>
              <a:t>'name'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])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521907A-B535-4225-9B53-75E672B4B4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288" y="3784387"/>
            <a:ext cx="10541347" cy="1717393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getPayloadData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333333"/>
                </a:solidFill>
                <a:latin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AA22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</a:rPr>
              <a:t>'payloads’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]: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response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requests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</a:rPr>
              <a:t>"https://api.spacexdata.com/v4/payloads/"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+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json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PayloadMass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append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</a:rPr>
              <a:t>mass_kg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</a:rPr>
              <a:t>’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])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Orbit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append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</a:rPr>
              <a:t>'orbit'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])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dirty="0"/>
              <a:t>https://github.com/Akshaymore55/Applied-Data-Science/blob/master/Jupyter-labs-SpaceX-data-collection-API.ipynb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FE57E3-28CA-4687-B2B5-D24D3490F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001" y="1394847"/>
            <a:ext cx="6550185" cy="503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 dirty="0">
              <a:cs typeface="Calib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4A17F4-FE6E-4A87-9140-3A0286B66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262" y="1792288"/>
            <a:ext cx="5461000" cy="423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</TotalTime>
  <Words>928</Words>
  <Application>Microsoft Office PowerPoint</Application>
  <PresentationFormat>Widescreen</PresentationFormat>
  <Paragraphs>151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Abadi</vt:lpstr>
      <vt:lpstr>Arial</vt:lpstr>
      <vt:lpstr>Arial</vt:lpstr>
      <vt:lpstr>Calibri</vt:lpstr>
      <vt:lpstr>Calibri Light</vt:lpstr>
      <vt:lpstr>Courier New</vt:lpstr>
      <vt:lpstr>Helvetica Neue</vt:lpstr>
      <vt:lpstr>IBM Plex Mono SemiBold</vt:lpstr>
      <vt:lpstr>Custom Design</vt:lpstr>
      <vt:lpstr>PowerPoint Presentation</vt:lpstr>
      <vt:lpstr>Outline</vt:lpstr>
      <vt:lpstr>Executive Summary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Collection with API:-</vt:lpstr>
      <vt:lpstr>EDA SQL Describe:-</vt:lpstr>
      <vt:lpstr>PowerPoint Presentation</vt:lpstr>
      <vt:lpstr>PowerPoint Presentation</vt:lpstr>
      <vt:lpstr>PowerPoint Presentation</vt:lpstr>
      <vt:lpstr>Results</vt:lpstr>
      <vt:lpstr>PowerPoint Presentation</vt:lpstr>
      <vt:lpstr>Flight Number vs. Launch Site</vt:lpstr>
      <vt:lpstr>Payload vs. Launch Site</vt:lpstr>
      <vt:lpstr>Success Rate vs. Orbit Type</vt:lpstr>
      <vt:lpstr>Flight Number vs. Orbit Type</vt:lpstr>
      <vt:lpstr>Payload vs. Orbit Type</vt:lpstr>
      <vt:lpstr>Launch Success Yearly Trend</vt:lpstr>
      <vt:lpstr>PowerPoint Presentation</vt:lpstr>
      <vt:lpstr>PowerPoint Presentation</vt:lpstr>
      <vt:lpstr>Launch Sites Map</vt:lpstr>
      <vt:lpstr>Folium Map Screenshot</vt:lpstr>
      <vt:lpstr>Folium Map Screenshot 3&gt;</vt:lpstr>
      <vt:lpstr>All Launch sites:-</vt:lpstr>
      <vt:lpstr>PowerPoint Presentation</vt:lpstr>
      <vt:lpstr>Total Success Launch Site:-</vt:lpstr>
      <vt:lpstr>Highest Launch Site:-</vt:lpstr>
      <vt:lpstr>PowerPoint Presentation</vt:lpstr>
      <vt:lpstr>Predative Analysis:-</vt:lpstr>
      <vt:lpstr>PowerPoint Presentation</vt:lpstr>
      <vt:lpstr>Classification Accuracy</vt:lpstr>
      <vt:lpstr>Confusion Matrix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LENVO</cp:lastModifiedBy>
  <cp:revision>216</cp:revision>
  <dcterms:created xsi:type="dcterms:W3CDTF">2021-04-29T18:58:34Z</dcterms:created>
  <dcterms:modified xsi:type="dcterms:W3CDTF">2021-10-28T06:29:36Z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